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Poppins Medium"/>
      <p:regular r:id="rId30"/>
      <p:bold r:id="rId31"/>
      <p:italic r:id="rId32"/>
      <p:boldItalic r:id="rId33"/>
    </p:embeddedFont>
    <p:embeddedFont>
      <p:font typeface="Poppins SemiBold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oppinsMedium-bold.fntdata"/><Relationship Id="rId30" Type="http://schemas.openxmlformats.org/officeDocument/2006/relationships/font" Target="fonts/PoppinsMedium-regular.fntdata"/><Relationship Id="rId11" Type="http://schemas.openxmlformats.org/officeDocument/2006/relationships/slide" Target="slides/slide6.xml"/><Relationship Id="rId33" Type="http://schemas.openxmlformats.org/officeDocument/2006/relationships/font" Target="fonts/PoppinsMedium-boldItalic.fntdata"/><Relationship Id="rId10" Type="http://schemas.openxmlformats.org/officeDocument/2006/relationships/slide" Target="slides/slide5.xml"/><Relationship Id="rId32" Type="http://schemas.openxmlformats.org/officeDocument/2006/relationships/font" Target="fonts/PoppinsMedium-italic.fntdata"/><Relationship Id="rId13" Type="http://schemas.openxmlformats.org/officeDocument/2006/relationships/slide" Target="slides/slide8.xml"/><Relationship Id="rId35" Type="http://schemas.openxmlformats.org/officeDocument/2006/relationships/font" Target="fonts/PoppinsSemiBold-bold.fntdata"/><Relationship Id="rId12" Type="http://schemas.openxmlformats.org/officeDocument/2006/relationships/slide" Target="slides/slide7.xml"/><Relationship Id="rId34" Type="http://schemas.openxmlformats.org/officeDocument/2006/relationships/font" Target="fonts/PoppinsSemiBold-regular.fntdata"/><Relationship Id="rId15" Type="http://schemas.openxmlformats.org/officeDocument/2006/relationships/slide" Target="slides/slide10.xml"/><Relationship Id="rId37" Type="http://schemas.openxmlformats.org/officeDocument/2006/relationships/font" Target="fonts/PoppinsSemiBold-boldItalic.fntdata"/><Relationship Id="rId14" Type="http://schemas.openxmlformats.org/officeDocument/2006/relationships/slide" Target="slides/slide9.xml"/><Relationship Id="rId36" Type="http://schemas.openxmlformats.org/officeDocument/2006/relationships/font" Target="fonts/PoppinsSemiBold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7f0e4f986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27f0e4f98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c455cbbba8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c455cbbba8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c3cd4cdf65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c3cd4cdf65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c455cbbba8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c455cbbba8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c455cbbba8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c455cbbba8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c44ab7b72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c44ab7b72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c455cbbba8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c455cbbba8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c44ab7b724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c44ab7b724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c455cbbba8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c455cbbba8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c44ab7b724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c44ab7b724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c455cbbba8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c455cbbba8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c53e310f0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2c53e310f0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c455cbbba8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c455cbbba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c455cbbba8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c455cbbba8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c455cbbba8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c455cbbba8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c455cbbba8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c455cbbba8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f4bc269d3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f4bc269d3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c53e310f0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c53e310f0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c53e310f0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c53e310f0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c455cbbba8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c455cbbba8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c455cbbba8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c455cbbba8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c455cbbba8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c455cbbba8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c3cd4cdf65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c3cd4cdf65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c455cbbba8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c455cbbba8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+ underrubrik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0" y="199050"/>
            <a:ext cx="8520600" cy="197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2338950"/>
            <a:ext cx="8520600" cy="62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t">
  <p:cSld name="TITLE_1">
    <p:bg>
      <p:bgPr>
        <a:solidFill>
          <a:schemeClr val="accent2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709075" y="1695425"/>
            <a:ext cx="7725900" cy="232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500"/>
              <a:buNone/>
              <a:defRPr sz="45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709075" y="4021700"/>
            <a:ext cx="7725900" cy="62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SemiBold"/>
              <a:buNone/>
              <a:defRPr sz="1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9075" y="406400"/>
            <a:ext cx="1365225" cy="136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587950" y="417175"/>
            <a:ext cx="8115000" cy="57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0AE0E"/>
              </a:buClr>
              <a:buSzPts val="2200"/>
              <a:buNone/>
              <a:defRPr>
                <a:solidFill>
                  <a:srgbClr val="F0AE0E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0AE0E"/>
              </a:buClr>
              <a:buSzPts val="2200"/>
              <a:buNone/>
              <a:defRPr>
                <a:solidFill>
                  <a:srgbClr val="F0AE0E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0AE0E"/>
              </a:buClr>
              <a:buSzPts val="2200"/>
              <a:buNone/>
              <a:defRPr>
                <a:solidFill>
                  <a:srgbClr val="F0AE0E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0AE0E"/>
              </a:buClr>
              <a:buSzPts val="2200"/>
              <a:buNone/>
              <a:defRPr>
                <a:solidFill>
                  <a:srgbClr val="F0AE0E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0AE0E"/>
              </a:buClr>
              <a:buSzPts val="2200"/>
              <a:buNone/>
              <a:defRPr>
                <a:solidFill>
                  <a:srgbClr val="F0AE0E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0AE0E"/>
              </a:buClr>
              <a:buSzPts val="2200"/>
              <a:buNone/>
              <a:defRPr>
                <a:solidFill>
                  <a:srgbClr val="F0AE0E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0AE0E"/>
              </a:buClr>
              <a:buSzPts val="2200"/>
              <a:buNone/>
              <a:defRPr>
                <a:solidFill>
                  <a:srgbClr val="F0AE0E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0AE0E"/>
              </a:buClr>
              <a:buSzPts val="2200"/>
              <a:buNone/>
              <a:defRPr>
                <a:solidFill>
                  <a:srgbClr val="F0AE0E"/>
                </a:solidFill>
              </a:defRPr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587950" y="1142275"/>
            <a:ext cx="8115000" cy="315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 Medium"/>
              <a:buChar char="●"/>
              <a:defRPr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Medium"/>
              <a:buChar char="○"/>
              <a:defRPr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Poppins Medium"/>
              <a:buChar char="■"/>
              <a:defRPr sz="1200"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indent="-2921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Poppins Medium"/>
              <a:buChar char="●"/>
              <a:defRPr sz="1000"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Medium"/>
              <a:buChar char="○"/>
              <a:defRPr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Medium"/>
              <a:buChar char="■"/>
              <a:defRPr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Medium"/>
              <a:buChar char="●"/>
              <a:defRPr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Medium"/>
              <a:buChar char="○"/>
              <a:defRPr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Poppins Medium"/>
              <a:buChar char="■"/>
              <a:defRPr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text – bild höger">
  <p:cSld name="TITLE_AND_BODY_3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587950" y="1483975"/>
            <a:ext cx="3550800" cy="57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0AE0E"/>
              </a:buClr>
              <a:buSzPts val="2200"/>
              <a:buNone/>
              <a:defRPr>
                <a:solidFill>
                  <a:srgbClr val="F0AE0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0AE0E"/>
              </a:buClr>
              <a:buSzPts val="2200"/>
              <a:buNone/>
              <a:defRPr>
                <a:solidFill>
                  <a:srgbClr val="F0AE0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0AE0E"/>
              </a:buClr>
              <a:buSzPts val="2200"/>
              <a:buNone/>
              <a:defRPr>
                <a:solidFill>
                  <a:srgbClr val="F0AE0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0AE0E"/>
              </a:buClr>
              <a:buSzPts val="2200"/>
              <a:buNone/>
              <a:defRPr>
                <a:solidFill>
                  <a:srgbClr val="F0AE0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0AE0E"/>
              </a:buClr>
              <a:buSzPts val="2200"/>
              <a:buNone/>
              <a:defRPr>
                <a:solidFill>
                  <a:srgbClr val="F0AE0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0AE0E"/>
              </a:buClr>
              <a:buSzPts val="2200"/>
              <a:buNone/>
              <a:defRPr>
                <a:solidFill>
                  <a:srgbClr val="F0AE0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0AE0E"/>
              </a:buClr>
              <a:buSzPts val="2200"/>
              <a:buNone/>
              <a:defRPr>
                <a:solidFill>
                  <a:srgbClr val="F0AE0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0AE0E"/>
              </a:buClr>
              <a:buSzPts val="2200"/>
              <a:buNone/>
              <a:defRPr>
                <a:solidFill>
                  <a:srgbClr val="F0AE0E"/>
                </a:solidFill>
              </a:defRPr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587950" y="2056675"/>
            <a:ext cx="3550800" cy="266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 Medium"/>
              <a:buChar char="●"/>
              <a:defRPr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Medium"/>
              <a:buChar char="○"/>
              <a:defRPr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Poppins Medium"/>
              <a:buChar char="■"/>
              <a:defRPr sz="1200"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indent="-2921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Poppins Medium"/>
              <a:buChar char="●"/>
              <a:defRPr sz="1000"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Medium"/>
              <a:buChar char="○"/>
              <a:defRPr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Medium"/>
              <a:buChar char="■"/>
              <a:defRPr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Medium"/>
              <a:buChar char="●"/>
              <a:defRPr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Medium"/>
              <a:buChar char="○"/>
              <a:defRPr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Poppins Medium"/>
              <a:buChar char="■"/>
              <a:defRPr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/>
        </p:txBody>
      </p:sp>
      <p:sp>
        <p:nvSpPr>
          <p:cNvPr id="21" name="Google Shape;21;p5"/>
          <p:cNvSpPr/>
          <p:nvPr>
            <p:ph idx="2" type="pic"/>
          </p:nvPr>
        </p:nvSpPr>
        <p:spPr>
          <a:xfrm>
            <a:off x="4572000" y="-18284"/>
            <a:ext cx="4572000" cy="5176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text – text höger">
  <p:cSld name="TITLE_AND_BODY_3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/>
          <p:nvPr/>
        </p:nvSpPr>
        <p:spPr>
          <a:xfrm>
            <a:off x="4572000" y="-32400"/>
            <a:ext cx="4615800" cy="5208300"/>
          </a:xfrm>
          <a:prstGeom prst="rect">
            <a:avLst/>
          </a:prstGeom>
          <a:solidFill>
            <a:srgbClr val="20335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4" name="Google Shape;24;p6"/>
          <p:cNvSpPr txBox="1"/>
          <p:nvPr>
            <p:ph type="title"/>
          </p:nvPr>
        </p:nvSpPr>
        <p:spPr>
          <a:xfrm>
            <a:off x="587950" y="1483975"/>
            <a:ext cx="3550800" cy="57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0AE0E"/>
              </a:buClr>
              <a:buSzPts val="2200"/>
              <a:buNone/>
              <a:defRPr>
                <a:solidFill>
                  <a:srgbClr val="F0AE0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0AE0E"/>
              </a:buClr>
              <a:buSzPts val="2200"/>
              <a:buNone/>
              <a:defRPr>
                <a:solidFill>
                  <a:srgbClr val="F0AE0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0AE0E"/>
              </a:buClr>
              <a:buSzPts val="2200"/>
              <a:buNone/>
              <a:defRPr>
                <a:solidFill>
                  <a:srgbClr val="F0AE0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0AE0E"/>
              </a:buClr>
              <a:buSzPts val="2200"/>
              <a:buNone/>
              <a:defRPr>
                <a:solidFill>
                  <a:srgbClr val="F0AE0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0AE0E"/>
              </a:buClr>
              <a:buSzPts val="2200"/>
              <a:buNone/>
              <a:defRPr>
                <a:solidFill>
                  <a:srgbClr val="F0AE0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0AE0E"/>
              </a:buClr>
              <a:buSzPts val="2200"/>
              <a:buNone/>
              <a:defRPr>
                <a:solidFill>
                  <a:srgbClr val="F0AE0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0AE0E"/>
              </a:buClr>
              <a:buSzPts val="2200"/>
              <a:buNone/>
              <a:defRPr>
                <a:solidFill>
                  <a:srgbClr val="F0AE0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0AE0E"/>
              </a:buClr>
              <a:buSzPts val="2200"/>
              <a:buNone/>
              <a:defRPr>
                <a:solidFill>
                  <a:srgbClr val="F0AE0E"/>
                </a:solidFill>
              </a:defRPr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5064700" y="656175"/>
            <a:ext cx="3550800" cy="406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 Medium"/>
              <a:buChar char="●"/>
              <a:defRPr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Medium"/>
              <a:buChar char="○"/>
              <a:defRPr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 Medium"/>
              <a:buChar char="■"/>
              <a:defRPr sz="12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indent="-2921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 Medium"/>
              <a:buChar char="●"/>
              <a:defRPr sz="10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Medium"/>
              <a:buChar char="○"/>
              <a:defRPr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Medium"/>
              <a:buChar char="■"/>
              <a:defRPr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Medium"/>
              <a:buChar char="●"/>
              <a:defRPr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Medium"/>
              <a:buChar char="○"/>
              <a:defRPr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Poppins Medium"/>
              <a:buChar char="■"/>
              <a:defRPr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2" type="subTitle"/>
          </p:nvPr>
        </p:nvSpPr>
        <p:spPr>
          <a:xfrm>
            <a:off x="587950" y="2296600"/>
            <a:ext cx="3555600" cy="109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belcitat">
  <p:cSld name="TITLE_AND_BODY_2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1280575" y="368275"/>
            <a:ext cx="6582900" cy="317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eorgia"/>
              <a:buNone/>
              <a:defRPr sz="3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0AE0E"/>
              </a:buClr>
              <a:buSzPts val="2200"/>
              <a:buNone/>
              <a:defRPr>
                <a:solidFill>
                  <a:srgbClr val="F0AE0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0AE0E"/>
              </a:buClr>
              <a:buSzPts val="2200"/>
              <a:buNone/>
              <a:defRPr>
                <a:solidFill>
                  <a:srgbClr val="F0AE0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0AE0E"/>
              </a:buClr>
              <a:buSzPts val="2200"/>
              <a:buNone/>
              <a:defRPr>
                <a:solidFill>
                  <a:srgbClr val="F0AE0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0AE0E"/>
              </a:buClr>
              <a:buSzPts val="2200"/>
              <a:buNone/>
              <a:defRPr>
                <a:solidFill>
                  <a:srgbClr val="F0AE0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0AE0E"/>
              </a:buClr>
              <a:buSzPts val="2200"/>
              <a:buNone/>
              <a:defRPr>
                <a:solidFill>
                  <a:srgbClr val="F0AE0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0AE0E"/>
              </a:buClr>
              <a:buSzPts val="2200"/>
              <a:buNone/>
              <a:defRPr>
                <a:solidFill>
                  <a:srgbClr val="F0AE0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0AE0E"/>
              </a:buClr>
              <a:buSzPts val="2200"/>
              <a:buNone/>
              <a:defRPr>
                <a:solidFill>
                  <a:srgbClr val="F0AE0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0AE0E"/>
              </a:buClr>
              <a:buSzPts val="2200"/>
              <a:buNone/>
              <a:defRPr>
                <a:solidFill>
                  <a:srgbClr val="F0AE0E"/>
                </a:solidFill>
              </a:defRPr>
            </a:lvl9pPr>
          </a:lstStyle>
          <a:p/>
        </p:txBody>
      </p:sp>
      <p:sp>
        <p:nvSpPr>
          <p:cNvPr id="29" name="Google Shape;29;p7"/>
          <p:cNvSpPr txBox="1"/>
          <p:nvPr>
            <p:ph idx="1" type="subTitle"/>
          </p:nvPr>
        </p:nvSpPr>
        <p:spPr>
          <a:xfrm>
            <a:off x="1280550" y="3848100"/>
            <a:ext cx="6582900" cy="6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03351"/>
              </a:buClr>
              <a:buSzPts val="1600"/>
              <a:buFont typeface="Poppins SemiBold"/>
              <a:buNone/>
              <a:defRPr>
                <a:solidFill>
                  <a:srgbClr val="20335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text centrerad">
  <p:cSld name="TITLE_AND_BODY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487375" y="873725"/>
            <a:ext cx="8138100" cy="57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" type="body"/>
          </p:nvPr>
        </p:nvSpPr>
        <p:spPr>
          <a:xfrm>
            <a:off x="487375" y="1675025"/>
            <a:ext cx="8138100" cy="301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04800" lvl="2" marL="1371600" rtl="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292100" lvl="3" marL="1828800" rtl="0" algn="ctr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rtbild">
  <p:cSld name="CUSTOM">
    <p:bg>
      <p:bgPr>
        <a:solidFill>
          <a:srgbClr val="20335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518325" y="3004900"/>
            <a:ext cx="80763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pic>
        <p:nvPicPr>
          <p:cNvPr id="35" name="Google Shape;3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51500" y="445625"/>
            <a:ext cx="845300" cy="98385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9"/>
          <p:cNvSpPr txBox="1"/>
          <p:nvPr>
            <p:ph idx="1" type="subTitle"/>
          </p:nvPr>
        </p:nvSpPr>
        <p:spPr>
          <a:xfrm>
            <a:off x="1313800" y="3704175"/>
            <a:ext cx="6537600" cy="83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 SemiBold"/>
              <a:buNone/>
              <a:defRPr sz="18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6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87950" y="376950"/>
            <a:ext cx="8115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Poppins SemiBold"/>
              <a:buNone/>
              <a:defRPr sz="22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EA5160"/>
              </a:buClr>
              <a:buSzPts val="2200"/>
              <a:buFont typeface="Poppins SemiBold"/>
              <a:buNone/>
              <a:defRPr sz="2200">
                <a:solidFill>
                  <a:srgbClr val="EA5160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EA5160"/>
              </a:buClr>
              <a:buSzPts val="2200"/>
              <a:buFont typeface="Poppins SemiBold"/>
              <a:buNone/>
              <a:defRPr sz="2200">
                <a:solidFill>
                  <a:srgbClr val="EA5160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EA5160"/>
              </a:buClr>
              <a:buSzPts val="2200"/>
              <a:buFont typeface="Poppins SemiBold"/>
              <a:buNone/>
              <a:defRPr sz="2200">
                <a:solidFill>
                  <a:srgbClr val="EA5160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EA5160"/>
              </a:buClr>
              <a:buSzPts val="2200"/>
              <a:buFont typeface="Poppins SemiBold"/>
              <a:buNone/>
              <a:defRPr sz="2200">
                <a:solidFill>
                  <a:srgbClr val="EA5160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EA5160"/>
              </a:buClr>
              <a:buSzPts val="2200"/>
              <a:buFont typeface="Poppins SemiBold"/>
              <a:buNone/>
              <a:defRPr sz="2200">
                <a:solidFill>
                  <a:srgbClr val="EA5160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EA5160"/>
              </a:buClr>
              <a:buSzPts val="2200"/>
              <a:buFont typeface="Poppins SemiBold"/>
              <a:buNone/>
              <a:defRPr sz="2200">
                <a:solidFill>
                  <a:srgbClr val="EA5160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EA5160"/>
              </a:buClr>
              <a:buSzPts val="2200"/>
              <a:buFont typeface="Poppins SemiBold"/>
              <a:buNone/>
              <a:defRPr sz="2200">
                <a:solidFill>
                  <a:srgbClr val="EA5160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EA5160"/>
              </a:buClr>
              <a:buSzPts val="2200"/>
              <a:buFont typeface="Poppins SemiBold"/>
              <a:buNone/>
              <a:defRPr sz="2200">
                <a:solidFill>
                  <a:srgbClr val="EA5160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87950" y="1142275"/>
            <a:ext cx="8115000" cy="31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Poppins Medium"/>
              <a:buChar char="●"/>
              <a:defRPr sz="1600">
                <a:solidFill>
                  <a:srgbClr val="666666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Poppins Medium"/>
              <a:buChar char="○"/>
              <a:defRPr>
                <a:solidFill>
                  <a:srgbClr val="666666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indent="-3048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Poppins Medium"/>
              <a:buChar char="■"/>
              <a:defRPr sz="1200">
                <a:solidFill>
                  <a:srgbClr val="666666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indent="-2921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Poppins Medium"/>
              <a:buChar char="●"/>
              <a:defRPr sz="1000">
                <a:solidFill>
                  <a:srgbClr val="666666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Poppins Medium"/>
              <a:buChar char="○"/>
              <a:defRPr>
                <a:solidFill>
                  <a:srgbClr val="666666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Poppins Medium"/>
              <a:buChar char="■"/>
              <a:defRPr>
                <a:solidFill>
                  <a:srgbClr val="666666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Poppins Medium"/>
              <a:buChar char="●"/>
              <a:defRPr>
                <a:solidFill>
                  <a:srgbClr val="666666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Poppins Medium"/>
              <a:buChar char="○"/>
              <a:defRPr>
                <a:solidFill>
                  <a:srgbClr val="666666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400"/>
              <a:buFont typeface="Poppins Medium"/>
              <a:buChar char="■"/>
              <a:defRPr>
                <a:solidFill>
                  <a:srgbClr val="666666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efssyd.org/mal-2030/" TargetMode="External"/><Relationship Id="rId4" Type="http://schemas.openxmlformats.org/officeDocument/2006/relationships/hyperlink" Target="mailto:sydsverige@efs.nu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472063" y="3521750"/>
            <a:ext cx="8076300" cy="5727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chemeClr val="accent6"/>
                </a:solidFill>
              </a:rPr>
              <a:t>Mål 2030</a:t>
            </a:r>
            <a:endParaRPr sz="3600">
              <a:solidFill>
                <a:schemeClr val="accent6"/>
              </a:solidFill>
            </a:endParaRPr>
          </a:p>
        </p:txBody>
      </p:sp>
      <p:sp>
        <p:nvSpPr>
          <p:cNvPr id="42" name="Google Shape;42;p10"/>
          <p:cNvSpPr txBox="1"/>
          <p:nvPr>
            <p:ph idx="1" type="subTitle"/>
          </p:nvPr>
        </p:nvSpPr>
        <p:spPr>
          <a:xfrm>
            <a:off x="1241413" y="4160150"/>
            <a:ext cx="6537600" cy="38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sv"/>
              <a:t>EFS Sydsverige</a:t>
            </a:r>
            <a:endParaRPr/>
          </a:p>
        </p:txBody>
      </p:sp>
      <p:pic>
        <p:nvPicPr>
          <p:cNvPr id="43" name="Google Shape;4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7387" y="723150"/>
            <a:ext cx="2505626" cy="2505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/>
          <p:nvPr/>
        </p:nvSpPr>
        <p:spPr>
          <a:xfrm>
            <a:off x="4572000" y="150"/>
            <a:ext cx="4572000" cy="5143500"/>
          </a:xfrm>
          <a:prstGeom prst="rect">
            <a:avLst/>
          </a:prstGeom>
          <a:solidFill>
            <a:srgbClr val="20335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18" name="Google Shape;11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3200" y="1068100"/>
            <a:ext cx="3112800" cy="31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 txBox="1"/>
          <p:nvPr/>
        </p:nvSpPr>
        <p:spPr>
          <a:xfrm>
            <a:off x="464300" y="1448075"/>
            <a:ext cx="3656100" cy="23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ppins Medium"/>
              <a:buChar char="●"/>
            </a:pPr>
            <a:r>
              <a:rPr lang="sv" sz="16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Regionen har samlat in olika material kring lärjungaskap och kan tipsa lokala sammanhang vid behov</a:t>
            </a:r>
            <a:endParaRPr sz="1600">
              <a:solidFill>
                <a:schemeClr val="dk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20" name="Google Shape;120;p19"/>
          <p:cNvSpPr txBox="1"/>
          <p:nvPr>
            <p:ph type="title"/>
          </p:nvPr>
        </p:nvSpPr>
        <p:spPr>
          <a:xfrm>
            <a:off x="578575" y="755075"/>
            <a:ext cx="8115000" cy="57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chemeClr val="accent4"/>
                </a:solidFill>
              </a:rPr>
              <a:t>2. Växa i lärjungaskap </a:t>
            </a:r>
            <a:endParaRPr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121" name="Google Shape;121;p19"/>
          <p:cNvSpPr txBox="1"/>
          <p:nvPr>
            <p:ph type="title"/>
          </p:nvPr>
        </p:nvSpPr>
        <p:spPr>
          <a:xfrm>
            <a:off x="886975" y="1003950"/>
            <a:ext cx="7853400" cy="286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1600">
                <a:solidFill>
                  <a:schemeClr val="accent4"/>
                </a:solidFill>
              </a:rPr>
              <a:t>- mätbara mål</a:t>
            </a:r>
            <a:endParaRPr sz="16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idx="1" type="body"/>
          </p:nvPr>
        </p:nvSpPr>
        <p:spPr>
          <a:xfrm>
            <a:off x="587950" y="2013275"/>
            <a:ext cx="3690000" cy="211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sv">
                <a:solidFill>
                  <a:schemeClr val="dk2"/>
                </a:solidFill>
              </a:rPr>
              <a:t>Evangeliet planteras på nya ”platser” enligt väl fungerande modeller</a:t>
            </a:r>
            <a:endParaRPr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sv">
                <a:solidFill>
                  <a:schemeClr val="dk2"/>
                </a:solidFill>
              </a:rPr>
              <a:t>Hem- och bönegrupper är en väsentlig del av gemenskapen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0"/>
          <p:cNvSpPr/>
          <p:nvPr/>
        </p:nvSpPr>
        <p:spPr>
          <a:xfrm>
            <a:off x="4572000" y="150"/>
            <a:ext cx="4572000" cy="51435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28" name="Google Shape;128;p20"/>
          <p:cNvPicPr preferRelativeResize="0"/>
          <p:nvPr/>
        </p:nvPicPr>
        <p:blipFill rotWithShape="1">
          <a:blip r:embed="rId3">
            <a:alphaModFix/>
          </a:blip>
          <a:srcRect b="14668" l="0" r="0" t="14675"/>
          <a:stretch/>
        </p:blipFill>
        <p:spPr>
          <a:xfrm>
            <a:off x="5473200" y="1068100"/>
            <a:ext cx="3112801" cy="311280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 txBox="1"/>
          <p:nvPr>
            <p:ph type="title"/>
          </p:nvPr>
        </p:nvSpPr>
        <p:spPr>
          <a:xfrm>
            <a:off x="578575" y="755075"/>
            <a:ext cx="3804600" cy="57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rgbClr val="F0AE0E"/>
                </a:solidFill>
              </a:rPr>
              <a:t>3. Forma kristna gemenskaper</a:t>
            </a:r>
            <a:endParaRPr>
              <a:solidFill>
                <a:srgbClr val="F0AE0E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/>
          <p:nvPr/>
        </p:nvSpPr>
        <p:spPr>
          <a:xfrm>
            <a:off x="4572000" y="150"/>
            <a:ext cx="4572000" cy="51435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35" name="Google Shape;135;p21"/>
          <p:cNvPicPr preferRelativeResize="0"/>
          <p:nvPr/>
        </p:nvPicPr>
        <p:blipFill rotWithShape="1">
          <a:blip r:embed="rId3">
            <a:alphaModFix/>
          </a:blip>
          <a:srcRect b="14668" l="0" r="0" t="14675"/>
          <a:stretch/>
        </p:blipFill>
        <p:spPr>
          <a:xfrm>
            <a:off x="5473200" y="1068100"/>
            <a:ext cx="3112801" cy="31128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/>
          <p:nvPr>
            <p:ph type="title"/>
          </p:nvPr>
        </p:nvSpPr>
        <p:spPr>
          <a:xfrm>
            <a:off x="578575" y="755075"/>
            <a:ext cx="3804600" cy="57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rgbClr val="F0AE0E"/>
                </a:solidFill>
              </a:rPr>
              <a:t>3. Forma kristna gemenskaper</a:t>
            </a:r>
            <a:endParaRPr>
              <a:solidFill>
                <a:srgbClr val="F0AE0E"/>
              </a:solidFill>
            </a:endParaRPr>
          </a:p>
        </p:txBody>
      </p:sp>
      <p:sp>
        <p:nvSpPr>
          <p:cNvPr id="137" name="Google Shape;137;p21"/>
          <p:cNvSpPr txBox="1"/>
          <p:nvPr>
            <p:ph idx="1" type="body"/>
          </p:nvPr>
        </p:nvSpPr>
        <p:spPr>
          <a:xfrm>
            <a:off x="587950" y="1992850"/>
            <a:ext cx="36900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sv">
                <a:solidFill>
                  <a:schemeClr val="dk2"/>
                </a:solidFill>
              </a:rPr>
              <a:t>Antal registrerade föreningar/grupper: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8" name="Google Shape;138;p21"/>
          <p:cNvSpPr txBox="1"/>
          <p:nvPr>
            <p:ph idx="1" type="body"/>
          </p:nvPr>
        </p:nvSpPr>
        <p:spPr>
          <a:xfrm>
            <a:off x="587950" y="3634025"/>
            <a:ext cx="36900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sv">
                <a:solidFill>
                  <a:schemeClr val="dk2"/>
                </a:solidFill>
              </a:rPr>
              <a:t>Antal nyplanteringar sedan 2022: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39" name="Google Shape;13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8325" y="2465175"/>
            <a:ext cx="2430825" cy="96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3550" y="4094675"/>
            <a:ext cx="1850625" cy="61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1"/>
          <p:cNvSpPr txBox="1"/>
          <p:nvPr>
            <p:ph type="title"/>
          </p:nvPr>
        </p:nvSpPr>
        <p:spPr>
          <a:xfrm>
            <a:off x="587950" y="1355900"/>
            <a:ext cx="7853400" cy="286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1600">
                <a:solidFill>
                  <a:srgbClr val="F0AE0E"/>
                </a:solidFill>
              </a:rPr>
              <a:t>- </a:t>
            </a:r>
            <a:r>
              <a:rPr lang="sv" sz="1600">
                <a:solidFill>
                  <a:srgbClr val="F0AE0E"/>
                </a:solidFill>
              </a:rPr>
              <a:t>mätbara mål</a:t>
            </a:r>
            <a:endParaRPr sz="1600">
              <a:solidFill>
                <a:srgbClr val="F0AE0E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/>
          <p:nvPr/>
        </p:nvSpPr>
        <p:spPr>
          <a:xfrm>
            <a:off x="4572000" y="150"/>
            <a:ext cx="4572000" cy="51435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47" name="Google Shape;147;p22"/>
          <p:cNvPicPr preferRelativeResize="0"/>
          <p:nvPr/>
        </p:nvPicPr>
        <p:blipFill rotWithShape="1">
          <a:blip r:embed="rId3">
            <a:alphaModFix/>
          </a:blip>
          <a:srcRect b="14668" l="0" r="0" t="14675"/>
          <a:stretch/>
        </p:blipFill>
        <p:spPr>
          <a:xfrm>
            <a:off x="5473200" y="1068100"/>
            <a:ext cx="3112801" cy="311280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2"/>
          <p:cNvSpPr txBox="1"/>
          <p:nvPr>
            <p:ph idx="1" type="body"/>
          </p:nvPr>
        </p:nvSpPr>
        <p:spPr>
          <a:xfrm>
            <a:off x="578575" y="2106575"/>
            <a:ext cx="3690000" cy="95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sv">
                <a:solidFill>
                  <a:schemeClr val="dk2"/>
                </a:solidFill>
              </a:rPr>
              <a:t>Regionen har en fungerande träning av frivilliga ledare där vi årligen tränar minst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49" name="Google Shape;14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5875" y="2984675"/>
            <a:ext cx="2217000" cy="7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2"/>
          <p:cNvSpPr txBox="1"/>
          <p:nvPr>
            <p:ph type="title"/>
          </p:nvPr>
        </p:nvSpPr>
        <p:spPr>
          <a:xfrm>
            <a:off x="578575" y="755075"/>
            <a:ext cx="3804600" cy="57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rgbClr val="F0AE0E"/>
                </a:solidFill>
              </a:rPr>
              <a:t>3. Forma kristna gemenskaper</a:t>
            </a:r>
            <a:endParaRPr>
              <a:solidFill>
                <a:srgbClr val="F0AE0E"/>
              </a:solidFill>
            </a:endParaRPr>
          </a:p>
        </p:txBody>
      </p:sp>
      <p:sp>
        <p:nvSpPr>
          <p:cNvPr id="151" name="Google Shape;151;p22"/>
          <p:cNvSpPr txBox="1"/>
          <p:nvPr>
            <p:ph type="title"/>
          </p:nvPr>
        </p:nvSpPr>
        <p:spPr>
          <a:xfrm>
            <a:off x="587950" y="1355900"/>
            <a:ext cx="7853400" cy="286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1600">
                <a:solidFill>
                  <a:srgbClr val="F0AE0E"/>
                </a:solidFill>
              </a:rPr>
              <a:t>- </a:t>
            </a:r>
            <a:r>
              <a:rPr lang="sv" sz="1600">
                <a:solidFill>
                  <a:srgbClr val="F0AE0E"/>
                </a:solidFill>
              </a:rPr>
              <a:t>mätbara mål</a:t>
            </a:r>
            <a:endParaRPr sz="1600">
              <a:solidFill>
                <a:srgbClr val="F0AE0E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587950" y="417175"/>
            <a:ext cx="8115000" cy="57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rgbClr val="D24E38"/>
                </a:solidFill>
              </a:rPr>
              <a:t>4. Bön &amp; andliga gåvor</a:t>
            </a:r>
            <a:endParaRPr>
              <a:solidFill>
                <a:srgbClr val="D24E38"/>
              </a:solidFill>
            </a:endParaRPr>
          </a:p>
        </p:txBody>
      </p:sp>
      <p:sp>
        <p:nvSpPr>
          <p:cNvPr id="157" name="Google Shape;157;p23"/>
          <p:cNvSpPr txBox="1"/>
          <p:nvPr>
            <p:ph idx="1" type="body"/>
          </p:nvPr>
        </p:nvSpPr>
        <p:spPr>
          <a:xfrm>
            <a:off x="587950" y="1619625"/>
            <a:ext cx="3598200" cy="21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sv">
                <a:solidFill>
                  <a:schemeClr val="dk2"/>
                </a:solidFill>
              </a:rPr>
              <a:t>Bön är alltid ett naturligt sätt att inleda/avsluta en samling med</a:t>
            </a:r>
            <a:br>
              <a:rPr lang="sv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sv">
                <a:solidFill>
                  <a:schemeClr val="dk2"/>
                </a:solidFill>
              </a:rPr>
              <a:t>De andliga gåvorna har en naturlig plats och ges utrymme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8" name="Google Shape;158;p23"/>
          <p:cNvSpPr/>
          <p:nvPr/>
        </p:nvSpPr>
        <p:spPr>
          <a:xfrm>
            <a:off x="4572000" y="150"/>
            <a:ext cx="4572000" cy="51435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59" name="Google Shape;15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3200" y="1068100"/>
            <a:ext cx="3112801" cy="3112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/>
          <p:nvPr>
            <p:ph type="title"/>
          </p:nvPr>
        </p:nvSpPr>
        <p:spPr>
          <a:xfrm>
            <a:off x="587950" y="417175"/>
            <a:ext cx="8115000" cy="57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rgbClr val="D24E38"/>
                </a:solidFill>
              </a:rPr>
              <a:t>4. Bön &amp; andliga gåvor</a:t>
            </a:r>
            <a:endParaRPr>
              <a:solidFill>
                <a:srgbClr val="D24E38"/>
              </a:solidFill>
            </a:endParaRPr>
          </a:p>
        </p:txBody>
      </p:sp>
      <p:sp>
        <p:nvSpPr>
          <p:cNvPr id="165" name="Google Shape;165;p24"/>
          <p:cNvSpPr/>
          <p:nvPr/>
        </p:nvSpPr>
        <p:spPr>
          <a:xfrm>
            <a:off x="4572000" y="150"/>
            <a:ext cx="4572000" cy="51435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66" name="Google Shape;16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3200" y="1068100"/>
            <a:ext cx="3112801" cy="311280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4"/>
          <p:cNvSpPr txBox="1"/>
          <p:nvPr>
            <p:ph idx="1" type="body"/>
          </p:nvPr>
        </p:nvSpPr>
        <p:spPr>
          <a:xfrm>
            <a:off x="587950" y="1619625"/>
            <a:ext cx="3401100" cy="256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sv">
                <a:solidFill>
                  <a:schemeClr val="dk2"/>
                </a:solidFill>
              </a:rPr>
              <a:t>Ett regionalt bönenätverk samlas regelbundet och som ibland gör större satsningar</a:t>
            </a:r>
            <a:br>
              <a:rPr lang="sv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sv">
                <a:solidFill>
                  <a:schemeClr val="dk2"/>
                </a:solidFill>
              </a:rPr>
              <a:t>Varje (regionalt/lokalt) läger är knutet till en bönegrupp som är med från förberedelsestadiet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8" name="Google Shape;168;p24"/>
          <p:cNvSpPr txBox="1"/>
          <p:nvPr>
            <p:ph type="title"/>
          </p:nvPr>
        </p:nvSpPr>
        <p:spPr>
          <a:xfrm>
            <a:off x="886975" y="1003950"/>
            <a:ext cx="7853400" cy="286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1600">
                <a:solidFill>
                  <a:srgbClr val="D24E38"/>
                </a:solidFill>
              </a:rPr>
              <a:t>- </a:t>
            </a:r>
            <a:r>
              <a:rPr lang="sv" sz="1600">
                <a:solidFill>
                  <a:srgbClr val="D24E38"/>
                </a:solidFill>
              </a:rPr>
              <a:t>mätbara mål</a:t>
            </a:r>
            <a:endParaRPr sz="1600">
              <a:solidFill>
                <a:srgbClr val="D24E38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/>
          <p:nvPr>
            <p:ph type="title"/>
          </p:nvPr>
        </p:nvSpPr>
        <p:spPr>
          <a:xfrm>
            <a:off x="587950" y="417175"/>
            <a:ext cx="8115000" cy="57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rgbClr val="65734E"/>
                </a:solidFill>
              </a:rPr>
              <a:t>5. Internationell mission -</a:t>
            </a:r>
            <a:endParaRPr>
              <a:solidFill>
                <a:srgbClr val="65734E"/>
              </a:solidFill>
            </a:endParaRPr>
          </a:p>
        </p:txBody>
      </p:sp>
      <p:sp>
        <p:nvSpPr>
          <p:cNvPr id="174" name="Google Shape;174;p25"/>
          <p:cNvSpPr txBox="1"/>
          <p:nvPr>
            <p:ph idx="1" type="body"/>
          </p:nvPr>
        </p:nvSpPr>
        <p:spPr>
          <a:xfrm>
            <a:off x="587950" y="1619625"/>
            <a:ext cx="3480900" cy="261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sv"/>
              <a:t>Vi har etablerat ett regionalt och aktivt nätverk för internationell mission</a:t>
            </a:r>
            <a:br>
              <a:rPr lang="sv"/>
            </a:b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sv"/>
              <a:t>Föreningars satsningar bör gå via EFS Riks</a:t>
            </a:r>
            <a:endParaRPr/>
          </a:p>
        </p:txBody>
      </p:sp>
      <p:sp>
        <p:nvSpPr>
          <p:cNvPr id="175" name="Google Shape;175;p25"/>
          <p:cNvSpPr/>
          <p:nvPr/>
        </p:nvSpPr>
        <p:spPr>
          <a:xfrm>
            <a:off x="4572000" y="150"/>
            <a:ext cx="4572000" cy="51435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76" name="Google Shape;17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3200" y="1068100"/>
            <a:ext cx="3112800" cy="31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/>
          <p:nvPr>
            <p:ph type="title"/>
          </p:nvPr>
        </p:nvSpPr>
        <p:spPr>
          <a:xfrm>
            <a:off x="587950" y="417175"/>
            <a:ext cx="8115000" cy="57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rgbClr val="65734E"/>
                </a:solidFill>
              </a:rPr>
              <a:t>5. Internationell mission -</a:t>
            </a:r>
            <a:endParaRPr>
              <a:solidFill>
                <a:srgbClr val="65734E"/>
              </a:solidFill>
            </a:endParaRPr>
          </a:p>
        </p:txBody>
      </p:sp>
      <p:sp>
        <p:nvSpPr>
          <p:cNvPr id="182" name="Google Shape;182;p26"/>
          <p:cNvSpPr/>
          <p:nvPr/>
        </p:nvSpPr>
        <p:spPr>
          <a:xfrm>
            <a:off x="4572000" y="150"/>
            <a:ext cx="4572000" cy="51435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83" name="Google Shape;18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3200" y="1068100"/>
            <a:ext cx="3112800" cy="31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6"/>
          <p:cNvSpPr txBox="1"/>
          <p:nvPr>
            <p:ph idx="1" type="body"/>
          </p:nvPr>
        </p:nvSpPr>
        <p:spPr>
          <a:xfrm>
            <a:off x="587950" y="1619625"/>
            <a:ext cx="3429300" cy="308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sv"/>
              <a:t>Alla föreningar har ett missionsombud som regelbundet är med på internationella avdelningens digitala träffar</a:t>
            </a:r>
            <a:br>
              <a:rPr lang="sv"/>
            </a:b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sv"/>
              <a:t>Regionen håller en träff för missionsombud varje år</a:t>
            </a:r>
            <a:endParaRPr/>
          </a:p>
        </p:txBody>
      </p:sp>
      <p:sp>
        <p:nvSpPr>
          <p:cNvPr id="185" name="Google Shape;185;p26"/>
          <p:cNvSpPr txBox="1"/>
          <p:nvPr>
            <p:ph type="title"/>
          </p:nvPr>
        </p:nvSpPr>
        <p:spPr>
          <a:xfrm>
            <a:off x="886975" y="1003950"/>
            <a:ext cx="7853400" cy="286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1600">
                <a:solidFill>
                  <a:srgbClr val="65734E"/>
                </a:solidFill>
              </a:rPr>
              <a:t>mätbara mål</a:t>
            </a:r>
            <a:endParaRPr sz="1600">
              <a:solidFill>
                <a:srgbClr val="65734E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/>
          <p:nvPr>
            <p:ph type="title"/>
          </p:nvPr>
        </p:nvSpPr>
        <p:spPr>
          <a:xfrm>
            <a:off x="587950" y="417175"/>
            <a:ext cx="8115000" cy="57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chemeClr val="accent4"/>
                </a:solidFill>
              </a:rPr>
              <a:t>6. Samverkan &amp; ekumenik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191" name="Google Shape;191;p27"/>
          <p:cNvSpPr txBox="1"/>
          <p:nvPr>
            <p:ph idx="1" type="body"/>
          </p:nvPr>
        </p:nvSpPr>
        <p:spPr>
          <a:xfrm>
            <a:off x="587950" y="1467225"/>
            <a:ext cx="3415200" cy="266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sv">
                <a:solidFill>
                  <a:schemeClr val="dk2"/>
                </a:solidFill>
              </a:rPr>
              <a:t>Alla föreningar har en medveten nivå av samverkan med Svenska kyrkan</a:t>
            </a:r>
            <a:br>
              <a:rPr lang="sv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sv">
                <a:solidFill>
                  <a:schemeClr val="dk2"/>
                </a:solidFill>
              </a:rPr>
              <a:t>De ekumeniska, regionala samtalen har utvecklats till en kraftkälla för regionen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2" name="Google Shape;192;p27"/>
          <p:cNvSpPr/>
          <p:nvPr/>
        </p:nvSpPr>
        <p:spPr>
          <a:xfrm>
            <a:off x="4572000" y="150"/>
            <a:ext cx="4572000" cy="5143500"/>
          </a:xfrm>
          <a:prstGeom prst="rect">
            <a:avLst/>
          </a:prstGeom>
          <a:solidFill>
            <a:srgbClr val="93272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93" name="Google Shape;19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3200" y="1068100"/>
            <a:ext cx="3112801" cy="3112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/>
          <p:nvPr>
            <p:ph type="title"/>
          </p:nvPr>
        </p:nvSpPr>
        <p:spPr>
          <a:xfrm>
            <a:off x="587950" y="417175"/>
            <a:ext cx="8115000" cy="57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chemeClr val="accent4"/>
                </a:solidFill>
              </a:rPr>
              <a:t>6. Samverkan &amp; ekumenik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199" name="Google Shape;199;p28"/>
          <p:cNvSpPr/>
          <p:nvPr/>
        </p:nvSpPr>
        <p:spPr>
          <a:xfrm>
            <a:off x="4572000" y="150"/>
            <a:ext cx="4572000" cy="5143500"/>
          </a:xfrm>
          <a:prstGeom prst="rect">
            <a:avLst/>
          </a:prstGeom>
          <a:solidFill>
            <a:srgbClr val="93272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200" name="Google Shape;20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3200" y="1068100"/>
            <a:ext cx="3112801" cy="3112801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8"/>
          <p:cNvSpPr txBox="1"/>
          <p:nvPr>
            <p:ph idx="1" type="body"/>
          </p:nvPr>
        </p:nvSpPr>
        <p:spPr>
          <a:xfrm>
            <a:off x="587950" y="1659650"/>
            <a:ext cx="3485700" cy="239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sv">
                <a:solidFill>
                  <a:schemeClr val="dk2"/>
                </a:solidFill>
              </a:rPr>
              <a:t>EFS och ELM genomför årligen gemensamma arrangemang</a:t>
            </a:r>
            <a:br>
              <a:rPr lang="sv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sv">
                <a:solidFill>
                  <a:schemeClr val="dk2"/>
                </a:solidFill>
              </a:rPr>
              <a:t>Antalet orter/platser där ekumenik formas efter lokala behov ökar för varje år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2" name="Google Shape;202;p28"/>
          <p:cNvSpPr txBox="1"/>
          <p:nvPr>
            <p:ph type="title"/>
          </p:nvPr>
        </p:nvSpPr>
        <p:spPr>
          <a:xfrm>
            <a:off x="886975" y="1003950"/>
            <a:ext cx="7853400" cy="286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1600">
                <a:solidFill>
                  <a:schemeClr val="accent4"/>
                </a:solidFill>
              </a:rPr>
              <a:t>- </a:t>
            </a:r>
            <a:r>
              <a:rPr lang="sv" sz="1600">
                <a:solidFill>
                  <a:schemeClr val="accent4"/>
                </a:solidFill>
              </a:rPr>
              <a:t>mätbara mål</a:t>
            </a:r>
            <a:endParaRPr sz="16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type="title"/>
          </p:nvPr>
        </p:nvSpPr>
        <p:spPr>
          <a:xfrm>
            <a:off x="587950" y="417175"/>
            <a:ext cx="8115000" cy="57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Bakgrund till målen</a:t>
            </a:r>
            <a:endParaRPr/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587950" y="1142275"/>
            <a:ext cx="8115000" cy="315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sv"/>
              <a:t>EFS Vision: </a:t>
            </a:r>
            <a:r>
              <a:rPr i="1" lang="sv"/>
              <a:t>Människor och samhällen förvandlade av Jesus</a:t>
            </a:r>
            <a:endParaRPr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sv"/>
              <a:t>EFS organisation: riks, region och lokalföreningar</a:t>
            </a:r>
            <a:endParaRPr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sv"/>
              <a:t>Regionen - EFS Sydsverige - leds av ett regionalt utskott</a:t>
            </a:r>
            <a:endParaRPr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sv"/>
              <a:t>Utskottet har satt målen för 2030, i dialog med lokalföreningarnas representanter och anställda</a:t>
            </a:r>
            <a:endParaRPr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sv"/>
              <a:t>Syfte att konkretisera visionen och få den att bli verklighet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 txBox="1"/>
          <p:nvPr>
            <p:ph type="title"/>
          </p:nvPr>
        </p:nvSpPr>
        <p:spPr>
          <a:xfrm>
            <a:off x="587950" y="417175"/>
            <a:ext cx="8115000" cy="57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rgbClr val="203351"/>
                </a:solidFill>
              </a:rPr>
              <a:t>7. Medarbetare</a:t>
            </a:r>
            <a:endParaRPr>
              <a:solidFill>
                <a:srgbClr val="203351"/>
              </a:solidFill>
            </a:endParaRPr>
          </a:p>
        </p:txBody>
      </p:sp>
      <p:sp>
        <p:nvSpPr>
          <p:cNvPr id="208" name="Google Shape;208;p29"/>
          <p:cNvSpPr txBox="1"/>
          <p:nvPr>
            <p:ph idx="1" type="body"/>
          </p:nvPr>
        </p:nvSpPr>
        <p:spPr>
          <a:xfrm>
            <a:off x="587950" y="1619625"/>
            <a:ext cx="3372900" cy="297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sv">
                <a:solidFill>
                  <a:schemeClr val="dk2"/>
                </a:solidFill>
              </a:rPr>
              <a:t>Alla medarbetare har en lokal arbetsledare som är utbildad och i en god funktion</a:t>
            </a:r>
            <a:br>
              <a:rPr lang="sv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sv">
                <a:solidFill>
                  <a:schemeClr val="dk2"/>
                </a:solidFill>
              </a:rPr>
              <a:t>Medarbetare vet och kan tillämpa hur personer med psykisk ohälsa eller behov av själavård kan få stöd via regionen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9" name="Google Shape;209;p29"/>
          <p:cNvSpPr/>
          <p:nvPr/>
        </p:nvSpPr>
        <p:spPr>
          <a:xfrm>
            <a:off x="4572000" y="150"/>
            <a:ext cx="4572000" cy="5143500"/>
          </a:xfrm>
          <a:prstGeom prst="rect">
            <a:avLst/>
          </a:prstGeom>
          <a:solidFill>
            <a:srgbClr val="CCD3B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210" name="Google Shape;21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3200" y="1068100"/>
            <a:ext cx="3112801" cy="3112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 txBox="1"/>
          <p:nvPr>
            <p:ph type="title"/>
          </p:nvPr>
        </p:nvSpPr>
        <p:spPr>
          <a:xfrm>
            <a:off x="587950" y="417175"/>
            <a:ext cx="8115000" cy="57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rgbClr val="203351"/>
                </a:solidFill>
              </a:rPr>
              <a:t>7. Medarbetare</a:t>
            </a:r>
            <a:endParaRPr>
              <a:solidFill>
                <a:srgbClr val="203351"/>
              </a:solidFill>
            </a:endParaRPr>
          </a:p>
        </p:txBody>
      </p:sp>
      <p:sp>
        <p:nvSpPr>
          <p:cNvPr id="216" name="Google Shape;216;p30"/>
          <p:cNvSpPr/>
          <p:nvPr/>
        </p:nvSpPr>
        <p:spPr>
          <a:xfrm>
            <a:off x="4572000" y="150"/>
            <a:ext cx="4572000" cy="5143500"/>
          </a:xfrm>
          <a:prstGeom prst="rect">
            <a:avLst/>
          </a:prstGeom>
          <a:solidFill>
            <a:srgbClr val="CCD3B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217" name="Google Shape;21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3200" y="1068100"/>
            <a:ext cx="3112801" cy="31128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0"/>
          <p:cNvSpPr txBox="1"/>
          <p:nvPr>
            <p:ph idx="1" type="body"/>
          </p:nvPr>
        </p:nvSpPr>
        <p:spPr>
          <a:xfrm>
            <a:off x="587950" y="1619625"/>
            <a:ext cx="4424100" cy="743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sv">
                <a:solidFill>
                  <a:schemeClr val="dk2"/>
                </a:solidFill>
              </a:rPr>
              <a:t>Antal EFS-medarbetare (exkl. samarbetskyrkor):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9" name="Google Shape;219;p30"/>
          <p:cNvSpPr txBox="1"/>
          <p:nvPr>
            <p:ph idx="1" type="body"/>
          </p:nvPr>
        </p:nvSpPr>
        <p:spPr>
          <a:xfrm>
            <a:off x="587950" y="3057900"/>
            <a:ext cx="4424100" cy="37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sv">
                <a:solidFill>
                  <a:schemeClr val="dk2"/>
                </a:solidFill>
              </a:rPr>
              <a:t>I snitt deltar minst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0" name="Google Shape;220;p30"/>
          <p:cNvSpPr txBox="1"/>
          <p:nvPr>
            <p:ph idx="1" type="body"/>
          </p:nvPr>
        </p:nvSpPr>
        <p:spPr>
          <a:xfrm>
            <a:off x="1020950" y="3815675"/>
            <a:ext cx="4424100" cy="37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sv">
                <a:solidFill>
                  <a:schemeClr val="dk2"/>
                </a:solidFill>
              </a:rPr>
              <a:t>av medarbetarna i samlingar för medarbetare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21" name="Google Shape;22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7775" y="3309750"/>
            <a:ext cx="713275" cy="50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0725" y="2265675"/>
            <a:ext cx="2718755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0"/>
          <p:cNvSpPr txBox="1"/>
          <p:nvPr>
            <p:ph type="title"/>
          </p:nvPr>
        </p:nvSpPr>
        <p:spPr>
          <a:xfrm>
            <a:off x="886975" y="1003950"/>
            <a:ext cx="7853400" cy="286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1600">
                <a:solidFill>
                  <a:srgbClr val="203351"/>
                </a:solidFill>
              </a:rPr>
              <a:t>- mätbara mål</a:t>
            </a:r>
            <a:endParaRPr sz="1600">
              <a:solidFill>
                <a:srgbClr val="20335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/>
          <p:nvPr>
            <p:ph type="title"/>
          </p:nvPr>
        </p:nvSpPr>
        <p:spPr>
          <a:xfrm>
            <a:off x="587950" y="417175"/>
            <a:ext cx="8115000" cy="57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rgbClr val="D24E38"/>
                </a:solidFill>
              </a:rPr>
              <a:t>8. Ekonomi</a:t>
            </a:r>
            <a:endParaRPr>
              <a:solidFill>
                <a:srgbClr val="D24E38"/>
              </a:solidFill>
            </a:endParaRPr>
          </a:p>
        </p:txBody>
      </p:sp>
      <p:sp>
        <p:nvSpPr>
          <p:cNvPr id="229" name="Google Shape;229;p31"/>
          <p:cNvSpPr txBox="1"/>
          <p:nvPr>
            <p:ph idx="1" type="body"/>
          </p:nvPr>
        </p:nvSpPr>
        <p:spPr>
          <a:xfrm>
            <a:off x="587950" y="1619625"/>
            <a:ext cx="3112800" cy="293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sv">
                <a:solidFill>
                  <a:schemeClr val="dk2"/>
                </a:solidFill>
              </a:rPr>
              <a:t>Vår regionala ekonomi ger ett överskott till satsningar</a:t>
            </a:r>
            <a:br>
              <a:rPr lang="sv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sv">
                <a:solidFill>
                  <a:schemeClr val="dk2"/>
                </a:solidFill>
              </a:rPr>
              <a:t>Föreningsbidragen uppnår en allt jämnare spridning mellan föreningar i förhållande till antal medlemmar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0" name="Google Shape;230;p31"/>
          <p:cNvSpPr/>
          <p:nvPr/>
        </p:nvSpPr>
        <p:spPr>
          <a:xfrm>
            <a:off x="4572000" y="150"/>
            <a:ext cx="4572000" cy="51435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231" name="Google Shape;23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3200" y="1068100"/>
            <a:ext cx="3112800" cy="31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 txBox="1"/>
          <p:nvPr>
            <p:ph type="title"/>
          </p:nvPr>
        </p:nvSpPr>
        <p:spPr>
          <a:xfrm>
            <a:off x="587950" y="417175"/>
            <a:ext cx="8115000" cy="57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rgbClr val="D24E38"/>
                </a:solidFill>
              </a:rPr>
              <a:t>8. Ekonomi</a:t>
            </a:r>
            <a:endParaRPr>
              <a:solidFill>
                <a:srgbClr val="D24E38"/>
              </a:solidFill>
            </a:endParaRPr>
          </a:p>
        </p:txBody>
      </p:sp>
      <p:sp>
        <p:nvSpPr>
          <p:cNvPr id="237" name="Google Shape;237;p32"/>
          <p:cNvSpPr/>
          <p:nvPr/>
        </p:nvSpPr>
        <p:spPr>
          <a:xfrm>
            <a:off x="4572000" y="150"/>
            <a:ext cx="4572000" cy="51435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238" name="Google Shape;23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3200" y="1068100"/>
            <a:ext cx="3112800" cy="31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2"/>
          <p:cNvSpPr txBox="1"/>
          <p:nvPr>
            <p:ph idx="1" type="body"/>
          </p:nvPr>
        </p:nvSpPr>
        <p:spPr>
          <a:xfrm>
            <a:off x="587950" y="1619625"/>
            <a:ext cx="4424100" cy="743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sv">
                <a:solidFill>
                  <a:schemeClr val="dk2"/>
                </a:solidFill>
              </a:rPr>
              <a:t>Regionens resultat före särskilda satsningar: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0" name="Google Shape;240;p32"/>
          <p:cNvSpPr txBox="1"/>
          <p:nvPr>
            <p:ph idx="1" type="body"/>
          </p:nvPr>
        </p:nvSpPr>
        <p:spPr>
          <a:xfrm>
            <a:off x="587950" y="3134100"/>
            <a:ext cx="4424100" cy="37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sv">
                <a:solidFill>
                  <a:schemeClr val="dk2"/>
                </a:solidFill>
              </a:rPr>
              <a:t>Summa gåvomedel (exkl. statsbidrag) ökar mer än årlig inflation.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1" name="Google Shape;241;p32"/>
          <p:cNvSpPr txBox="1"/>
          <p:nvPr>
            <p:ph type="title"/>
          </p:nvPr>
        </p:nvSpPr>
        <p:spPr>
          <a:xfrm>
            <a:off x="886975" y="1003950"/>
            <a:ext cx="7853400" cy="286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1600">
                <a:solidFill>
                  <a:srgbClr val="D24E38"/>
                </a:solidFill>
              </a:rPr>
              <a:t>- mätbara mål</a:t>
            </a:r>
            <a:endParaRPr sz="1600">
              <a:solidFill>
                <a:srgbClr val="D24E38"/>
              </a:solidFill>
            </a:endParaRPr>
          </a:p>
        </p:txBody>
      </p:sp>
      <p:pic>
        <p:nvPicPr>
          <p:cNvPr id="242" name="Google Shape;24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7725" y="2167900"/>
            <a:ext cx="1776054" cy="7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2825" y="3903200"/>
            <a:ext cx="1572950" cy="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3"/>
          <p:cNvSpPr txBox="1"/>
          <p:nvPr>
            <p:ph type="title"/>
          </p:nvPr>
        </p:nvSpPr>
        <p:spPr>
          <a:xfrm>
            <a:off x="587950" y="417175"/>
            <a:ext cx="8115000" cy="57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Resurser</a:t>
            </a:r>
            <a:endParaRPr/>
          </a:p>
        </p:txBody>
      </p:sp>
      <p:sp>
        <p:nvSpPr>
          <p:cNvPr id="249" name="Google Shape;249;p33"/>
          <p:cNvSpPr txBox="1"/>
          <p:nvPr>
            <p:ph idx="1" type="body"/>
          </p:nvPr>
        </p:nvSpPr>
        <p:spPr>
          <a:xfrm>
            <a:off x="587950" y="1142275"/>
            <a:ext cx="8115000" cy="345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Målen för 2030 finns tillgängliga i två olika format:</a:t>
            </a:r>
            <a:endParaRPr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sv"/>
              <a:t>En tryckt målskrift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v"/>
              <a:t>Distribuerad till styrelsen i varje lokalförening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v"/>
              <a:t>Finns ä</a:t>
            </a:r>
            <a:r>
              <a:rPr lang="sv"/>
              <a:t>ven i PDF-form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sv"/>
              <a:t>Denna presentation, som kan användas för att presentera målen digitalt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v"/>
              <a:t>Digitala resurser hämtas från: </a:t>
            </a:r>
            <a:r>
              <a:rPr lang="sv" u="sng">
                <a:solidFill>
                  <a:schemeClr val="hlink"/>
                </a:solidFill>
                <a:hlinkClick r:id="rId3"/>
              </a:rPr>
              <a:t>https://efssyd.org/mal-2030/</a:t>
            </a:r>
            <a:r>
              <a:rPr lang="sv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v"/>
              <a:t>Hör gärna av dig med mål och synpunkter kring målen:</a:t>
            </a:r>
            <a:endParaRPr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sv" u="sng">
                <a:solidFill>
                  <a:schemeClr val="hlink"/>
                </a:solidFill>
                <a:hlinkClick r:id="rId4"/>
              </a:rPr>
              <a:t>sydsverige@efs.nu</a:t>
            </a:r>
            <a:r>
              <a:rPr lang="sv"/>
              <a:t>, </a:t>
            </a:r>
            <a:r>
              <a:rPr lang="sv"/>
              <a:t>0451-388070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type="title"/>
          </p:nvPr>
        </p:nvSpPr>
        <p:spPr>
          <a:xfrm>
            <a:off x="587950" y="417175"/>
            <a:ext cx="8115000" cy="57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Regionens roll</a:t>
            </a:r>
            <a:endParaRPr/>
          </a:p>
        </p:txBody>
      </p:sp>
      <p:sp>
        <p:nvSpPr>
          <p:cNvPr id="55" name="Google Shape;55;p12"/>
          <p:cNvSpPr txBox="1"/>
          <p:nvPr>
            <p:ph idx="1" type="body"/>
          </p:nvPr>
        </p:nvSpPr>
        <p:spPr>
          <a:xfrm>
            <a:off x="587950" y="1142275"/>
            <a:ext cx="3832200" cy="379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Regionens arbetar utifrån följande processer:</a:t>
            </a:r>
            <a:endParaRPr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sv"/>
              <a:t>Kärnprocesser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i="1" lang="sv"/>
              <a:t>H</a:t>
            </a:r>
            <a:r>
              <a:rPr i="1" lang="sv"/>
              <a:t>orisontella pilar</a:t>
            </a:r>
            <a:endParaRPr i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v"/>
              <a:t>De som syns mest utåt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sv"/>
              <a:t>Styrprocesser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i="1" lang="sv"/>
              <a:t>B</a:t>
            </a:r>
            <a:r>
              <a:rPr i="1" lang="sv"/>
              <a:t>eiga pilar</a:t>
            </a:r>
            <a:endParaRPr i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v"/>
              <a:t>Bidrar till att föra regionen i rätt riktning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sv"/>
              <a:t>Stödprocesser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i="1" lang="sv"/>
              <a:t>V</a:t>
            </a:r>
            <a:r>
              <a:rPr i="1" lang="sv"/>
              <a:t>ertikala pilar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v"/>
              <a:t>Praktiskt och förebyggande syfte</a:t>
            </a:r>
            <a:endParaRPr/>
          </a:p>
        </p:txBody>
      </p:sp>
      <p:pic>
        <p:nvPicPr>
          <p:cNvPr id="56" name="Google Shape;56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3425" y="1428725"/>
            <a:ext cx="4089526" cy="279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title"/>
          </p:nvPr>
        </p:nvSpPr>
        <p:spPr>
          <a:xfrm>
            <a:off x="587950" y="417175"/>
            <a:ext cx="8115000" cy="57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Lokalföreningarna och regionen</a:t>
            </a:r>
            <a:endParaRPr/>
          </a:p>
        </p:txBody>
      </p:sp>
      <p:sp>
        <p:nvSpPr>
          <p:cNvPr id="62" name="Google Shape;62;p13"/>
          <p:cNvSpPr txBox="1"/>
          <p:nvPr>
            <p:ph idx="1" type="body"/>
          </p:nvPr>
        </p:nvSpPr>
        <p:spPr>
          <a:xfrm>
            <a:off x="552225" y="1142275"/>
            <a:ext cx="8115000" cy="315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sv"/>
              <a:t>Lokalföreningarna har en central roll </a:t>
            </a:r>
            <a:r>
              <a:rPr lang="sv"/>
              <a:t>för att se </a:t>
            </a:r>
            <a:r>
              <a:rPr i="1" lang="sv"/>
              <a:t>Människor och samhällen förvandlade av Jesus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v"/>
              <a:t>Inte bara lokalt utan också i hela Blekinge och Skåne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v"/>
              <a:t>I målen framgår detta tydligt, t.ex. i första målet: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i="1" lang="sv" sz="1400">
                <a:solidFill>
                  <a:schemeClr val="dk2"/>
                </a:solidFill>
              </a:rPr>
              <a:t>Alla föreningar når nya människor och generationer med evangeliet</a:t>
            </a:r>
            <a:endParaRPr i="1" sz="14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sv">
                <a:solidFill>
                  <a:schemeClr val="dk2"/>
                </a:solidFill>
              </a:rPr>
              <a:t>Samtidigt är det många mål där regionen också har en viktig roll</a:t>
            </a:r>
            <a:endParaRPr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sv">
                <a:solidFill>
                  <a:schemeClr val="dk2"/>
                </a:solidFill>
              </a:rPr>
              <a:t>Överlag är samarbete vägen framåt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sv">
                <a:solidFill>
                  <a:schemeClr val="dk2"/>
                </a:solidFill>
              </a:rPr>
              <a:t>mellan lokal, regional och riksnivå</a:t>
            </a:r>
            <a:endParaRPr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sv">
                <a:solidFill>
                  <a:schemeClr val="dk2"/>
                </a:solidFill>
              </a:rPr>
              <a:t>Låt oss be och arbeta för att se detta bli verklighet!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587950" y="417175"/>
            <a:ext cx="8115000" cy="57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rgbClr val="203351"/>
                </a:solidFill>
              </a:rPr>
              <a:t>1. Leva Mission</a:t>
            </a:r>
            <a:endParaRPr>
              <a:solidFill>
                <a:srgbClr val="203351"/>
              </a:solidFill>
            </a:endParaRPr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587950" y="1467225"/>
            <a:ext cx="3690000" cy="265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sv">
                <a:solidFill>
                  <a:schemeClr val="dk2"/>
                </a:solidFill>
              </a:rPr>
              <a:t>Alla föreningar når nya människor och generationer med evangeliet</a:t>
            </a:r>
            <a:br>
              <a:rPr lang="sv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sv">
                <a:solidFill>
                  <a:schemeClr val="dk2"/>
                </a:solidFill>
              </a:rPr>
              <a:t>Konfirmationslägren är en vital del av vår mission och har en tydlig förankring i föreningarna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4572000" y="150"/>
            <a:ext cx="4572000" cy="51435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3200" y="1068100"/>
            <a:ext cx="3112801" cy="3112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/>
          <p:nvPr/>
        </p:nvSpPr>
        <p:spPr>
          <a:xfrm>
            <a:off x="4572000" y="150"/>
            <a:ext cx="4572000" cy="51435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3200" y="1068100"/>
            <a:ext cx="3112801" cy="311280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>
            <p:ph type="title"/>
          </p:nvPr>
        </p:nvSpPr>
        <p:spPr>
          <a:xfrm>
            <a:off x="587950" y="417175"/>
            <a:ext cx="8115000" cy="57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rgbClr val="203351"/>
                </a:solidFill>
              </a:rPr>
              <a:t>1. Leva Mission</a:t>
            </a:r>
            <a:endParaRPr>
              <a:solidFill>
                <a:srgbClr val="203351"/>
              </a:solidFill>
            </a:endParaRPr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670400" y="1533175"/>
            <a:ext cx="3356100" cy="87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sv">
                <a:solidFill>
                  <a:schemeClr val="dk2"/>
                </a:solidFill>
              </a:rPr>
              <a:t>Antal medlemmar i missionsförening/</a:t>
            </a:r>
            <a:br>
              <a:rPr lang="sv">
                <a:solidFill>
                  <a:schemeClr val="dk2"/>
                </a:solidFill>
              </a:rPr>
            </a:br>
            <a:r>
              <a:rPr lang="sv">
                <a:solidFill>
                  <a:schemeClr val="dk2"/>
                </a:solidFill>
              </a:rPr>
              <a:t>EFS-grupp i EFS Sydsverige:</a:t>
            </a:r>
            <a:endParaRPr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5349" y="2401775"/>
            <a:ext cx="2794950" cy="7513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/>
        </p:nvSpPr>
        <p:spPr>
          <a:xfrm>
            <a:off x="670400" y="3229350"/>
            <a:ext cx="4083600" cy="6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ppins Medium"/>
              <a:buChar char="●"/>
            </a:pPr>
            <a:r>
              <a:rPr lang="sv" sz="16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Konferensen ”Riktad”, antal besökare:</a:t>
            </a:r>
            <a:endParaRPr sz="1600">
              <a:solidFill>
                <a:schemeClr val="dk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5352" y="3810000"/>
            <a:ext cx="1639229" cy="751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>
            <p:ph type="title"/>
          </p:nvPr>
        </p:nvSpPr>
        <p:spPr>
          <a:xfrm>
            <a:off x="849425" y="989875"/>
            <a:ext cx="7853400" cy="286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1600">
                <a:solidFill>
                  <a:srgbClr val="203351"/>
                </a:solidFill>
              </a:rPr>
              <a:t>- </a:t>
            </a:r>
            <a:r>
              <a:rPr lang="sv" sz="1600">
                <a:solidFill>
                  <a:srgbClr val="203351"/>
                </a:solidFill>
              </a:rPr>
              <a:t>mätbara mål</a:t>
            </a:r>
            <a:endParaRPr sz="1600">
              <a:solidFill>
                <a:srgbClr val="20335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/>
          <p:nvPr/>
        </p:nvSpPr>
        <p:spPr>
          <a:xfrm>
            <a:off x="4572000" y="150"/>
            <a:ext cx="4572000" cy="51435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3200" y="1068100"/>
            <a:ext cx="3112801" cy="311280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/>
          <p:nvPr>
            <p:ph type="title"/>
          </p:nvPr>
        </p:nvSpPr>
        <p:spPr>
          <a:xfrm>
            <a:off x="587950" y="417175"/>
            <a:ext cx="8115000" cy="57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rgbClr val="203351"/>
                </a:solidFill>
              </a:rPr>
              <a:t>1. Leva Mission</a:t>
            </a:r>
            <a:endParaRPr>
              <a:solidFill>
                <a:srgbClr val="203351"/>
              </a:solidFill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464300" y="1524275"/>
            <a:ext cx="3721800" cy="16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ppins Medium"/>
              <a:buChar char="●"/>
            </a:pPr>
            <a:r>
              <a:rPr lang="sv" sz="16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Andelen konfirmander som har kontakt med lokal missionsförening/</a:t>
            </a:r>
            <a:br>
              <a:rPr lang="sv" sz="16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rPr>
            </a:br>
            <a:r>
              <a:rPr lang="sv" sz="16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ungdomsgrupp 1 år efter konfirmationen:</a:t>
            </a:r>
            <a:endParaRPr sz="1600">
              <a:solidFill>
                <a:schemeClr val="dk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6475" y="2988150"/>
            <a:ext cx="1300655" cy="751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>
            <p:ph type="title"/>
          </p:nvPr>
        </p:nvSpPr>
        <p:spPr>
          <a:xfrm>
            <a:off x="849425" y="989875"/>
            <a:ext cx="7853400" cy="286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1600">
                <a:solidFill>
                  <a:srgbClr val="203351"/>
                </a:solidFill>
              </a:rPr>
              <a:t>- </a:t>
            </a:r>
            <a:r>
              <a:rPr lang="sv" sz="1600">
                <a:solidFill>
                  <a:srgbClr val="203351"/>
                </a:solidFill>
              </a:rPr>
              <a:t>mätbara mål</a:t>
            </a:r>
            <a:endParaRPr sz="1600">
              <a:solidFill>
                <a:srgbClr val="20335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587950" y="417175"/>
            <a:ext cx="8115000" cy="57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chemeClr val="accent4"/>
                </a:solidFill>
              </a:rPr>
              <a:t>2. </a:t>
            </a:r>
            <a:r>
              <a:rPr lang="sv">
                <a:solidFill>
                  <a:schemeClr val="accent4"/>
                </a:solidFill>
              </a:rPr>
              <a:t>Växa i lärjungaskap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464300" y="1448075"/>
            <a:ext cx="3627900" cy="29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ppins Medium"/>
              <a:buChar char="●"/>
            </a:pPr>
            <a:r>
              <a:rPr lang="sv" sz="16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Alla föreningar ger människor möjlighet till fördjupning i tron och att följa Jesus</a:t>
            </a:r>
            <a:br>
              <a:rPr lang="sv" sz="16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rPr>
            </a:br>
            <a:endParaRPr sz="1600">
              <a:solidFill>
                <a:schemeClr val="dk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ppins Medium"/>
              <a:buChar char="●"/>
            </a:pPr>
            <a:r>
              <a:rPr lang="sv" sz="16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Bibeln och den dagliga andakten har hög prioritet för merparten av medlemmarna</a:t>
            </a:r>
            <a:endParaRPr sz="1600">
              <a:solidFill>
                <a:schemeClr val="dk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99" name="Google Shape;99;p17"/>
          <p:cNvSpPr/>
          <p:nvPr/>
        </p:nvSpPr>
        <p:spPr>
          <a:xfrm>
            <a:off x="4572000" y="150"/>
            <a:ext cx="4572000" cy="5143500"/>
          </a:xfrm>
          <a:prstGeom prst="rect">
            <a:avLst/>
          </a:prstGeom>
          <a:solidFill>
            <a:srgbClr val="20335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3200" y="1068100"/>
            <a:ext cx="3112800" cy="31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/>
          <p:nvPr/>
        </p:nvSpPr>
        <p:spPr>
          <a:xfrm>
            <a:off x="4572000" y="150"/>
            <a:ext cx="4572000" cy="5143500"/>
          </a:xfrm>
          <a:prstGeom prst="rect">
            <a:avLst/>
          </a:prstGeom>
          <a:solidFill>
            <a:srgbClr val="20335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3200" y="1068100"/>
            <a:ext cx="3112800" cy="31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>
            <p:ph type="title"/>
          </p:nvPr>
        </p:nvSpPr>
        <p:spPr>
          <a:xfrm>
            <a:off x="578575" y="755075"/>
            <a:ext cx="8115000" cy="57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chemeClr val="accent4"/>
                </a:solidFill>
              </a:rPr>
              <a:t>2. </a:t>
            </a:r>
            <a:r>
              <a:rPr lang="sv">
                <a:solidFill>
                  <a:schemeClr val="accent4"/>
                </a:solidFill>
              </a:rPr>
              <a:t>Växa i lärjungaskap </a:t>
            </a:r>
            <a:endParaRPr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464300" y="1448075"/>
            <a:ext cx="4415400" cy="4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ppins Medium"/>
              <a:buChar char="●"/>
            </a:pPr>
            <a:r>
              <a:rPr lang="sv" sz="16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Deltagare i lärjungaskola/år:  </a:t>
            </a:r>
            <a:endParaRPr sz="1600">
              <a:solidFill>
                <a:schemeClr val="dk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09" name="Google Shape;10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2775" y="1912175"/>
            <a:ext cx="1816350" cy="79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/>
        </p:nvSpPr>
        <p:spPr>
          <a:xfrm>
            <a:off x="464300" y="2853375"/>
            <a:ext cx="4415400" cy="4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ppins Medium"/>
              <a:buChar char="●"/>
            </a:pPr>
            <a:r>
              <a:rPr lang="sv" sz="16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Deltagare i bibelskola/år: </a:t>
            </a:r>
            <a:endParaRPr sz="1600">
              <a:solidFill>
                <a:schemeClr val="dk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11" name="Google Shape;111;p18"/>
          <p:cNvPicPr preferRelativeResize="0"/>
          <p:nvPr/>
        </p:nvPicPr>
        <p:blipFill rotWithShape="1">
          <a:blip r:embed="rId5">
            <a:alphaModFix/>
          </a:blip>
          <a:srcRect b="4906" l="0" r="0" t="4906"/>
          <a:stretch/>
        </p:blipFill>
        <p:spPr>
          <a:xfrm>
            <a:off x="1112775" y="3350500"/>
            <a:ext cx="1816350" cy="71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/>
          <p:nvPr>
            <p:ph type="title"/>
          </p:nvPr>
        </p:nvSpPr>
        <p:spPr>
          <a:xfrm>
            <a:off x="886975" y="1003950"/>
            <a:ext cx="7853400" cy="286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1600">
                <a:solidFill>
                  <a:schemeClr val="accent4"/>
                </a:solidFill>
              </a:rPr>
              <a:t>- </a:t>
            </a:r>
            <a:r>
              <a:rPr lang="sv" sz="1600">
                <a:solidFill>
                  <a:schemeClr val="accent4"/>
                </a:solidFill>
              </a:rPr>
              <a:t>mätbara mål</a:t>
            </a:r>
            <a:endParaRPr sz="16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FS standard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83D0F5"/>
      </a:accent1>
      <a:accent2>
        <a:srgbClr val="17428B"/>
      </a:accent2>
      <a:accent3>
        <a:srgbClr val="F59F4B"/>
      </a:accent3>
      <a:accent4>
        <a:srgbClr val="EE7766"/>
      </a:accent4>
      <a:accent5>
        <a:srgbClr val="92B37E"/>
      </a:accent5>
      <a:accent6>
        <a:srgbClr val="EAE1C8"/>
      </a:accent6>
      <a:hlink>
        <a:srgbClr val="17428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